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8" r:id="rId12"/>
    <p:sldId id="266" r:id="rId13"/>
    <p:sldId id="269" r:id="rId14"/>
    <p:sldId id="267" r:id="rId15"/>
  </p:sldIdLst>
  <p:sldSz cx="9144000" cy="5143500" type="screen16x9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0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35524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3152694"/>
            <a:ext cx="2876429" cy="53552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3056467"/>
            <a:ext cx="5544515" cy="63760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3065672"/>
            <a:ext cx="5467980" cy="58070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055631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043916"/>
            <a:ext cx="8723376" cy="9974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6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5717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74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0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1730-19" TargetMode="External"/><Relationship Id="rId2" Type="http://schemas.openxmlformats.org/officeDocument/2006/relationships/hyperlink" Target="https://zakon.rada.gov.ua/laws/show/399-20#n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>
                <a:latin typeface="Times New Roman"/>
                <a:ea typeface="Cambria"/>
                <a:cs typeface="Times New Roman"/>
              </a:rPr>
              <a:t> </a:t>
            </a:r>
            <a:r>
              <a:rPr lang="uk-UA" sz="2400" b="1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Деякі проблеми розгляду справ про банкрутство </a:t>
            </a:r>
            <a:r>
              <a:rPr lang="uk-UA" sz="2400" b="1" dirty="0" smtClean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державних підприємств</a:t>
            </a:r>
            <a:r>
              <a:rPr lang="uk-UA" sz="2400" b="1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.</a:t>
            </a:r>
            <a:r>
              <a:rPr lang="uk-UA" sz="2400" dirty="0">
                <a:solidFill>
                  <a:schemeClr val="tx1"/>
                </a:solidFill>
                <a:latin typeface="Cambria"/>
                <a:ea typeface="Cambria"/>
                <a:cs typeface="Times New Roman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Cambria"/>
                <a:ea typeface="Cambria"/>
                <a:cs typeface="Times New Roman"/>
              </a:rPr>
            </a:b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uk-UA" b="1" i="1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суддя Господарського суду Одеської області, </a:t>
            </a:r>
            <a:r>
              <a:rPr lang="uk-UA" b="1" i="1" dirty="0" err="1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к.ю.н</a:t>
            </a:r>
            <a:r>
              <a:rPr lang="uk-UA" b="1" i="1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.</a:t>
            </a:r>
            <a:r>
              <a:rPr lang="uk-UA" dirty="0">
                <a:solidFill>
                  <a:schemeClr val="tx1"/>
                </a:solidFill>
                <a:latin typeface="Cambria"/>
                <a:ea typeface="Cambria"/>
                <a:cs typeface="Times New Roman"/>
              </a:rPr>
              <a:t/>
            </a:r>
            <a:br>
              <a:rPr lang="uk-UA" dirty="0">
                <a:solidFill>
                  <a:schemeClr val="tx1"/>
                </a:solidFill>
                <a:latin typeface="Cambria"/>
                <a:ea typeface="Cambria"/>
                <a:cs typeface="Times New Roman"/>
              </a:rPr>
            </a:br>
            <a:r>
              <a:rPr lang="uk-UA" b="1" i="1" dirty="0" err="1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Грабован</a:t>
            </a:r>
            <a:r>
              <a:rPr lang="uk-UA" b="1" i="1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 Л. І.</a:t>
            </a:r>
            <a:r>
              <a:rPr lang="uk-UA" dirty="0">
                <a:latin typeface="Cambria"/>
                <a:ea typeface="Cambria"/>
                <a:cs typeface="Times New Roman"/>
              </a:rPr>
              <a:t/>
            </a:r>
            <a:br>
              <a:rPr lang="uk-UA" dirty="0">
                <a:latin typeface="Cambria"/>
                <a:ea typeface="Cambria"/>
                <a:cs typeface="Times New Roman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6626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36" y="1347616"/>
            <a:ext cx="8280912" cy="3528392"/>
          </a:xfrm>
        </p:spPr>
        <p:txBody>
          <a:bodyPr>
            <a:normAutofit/>
          </a:bodyPr>
          <a:lstStyle/>
          <a:p>
            <a:pPr indent="285750" algn="just">
              <a:spcAft>
                <a:spcPts val="750"/>
              </a:spcAft>
            </a:pPr>
            <a:r>
              <a:rPr lang="uk-UA" dirty="0" smtClean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   </a:t>
            </a:r>
            <a:r>
              <a:rPr lang="uk-UA" sz="1900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щодо підприємств паливно-енергетичного комплексу - заява про порушення справи про банкрутство підприємства паливно-енергетичного комплексу </a:t>
            </a:r>
            <a:r>
              <a:rPr lang="uk-UA" sz="1900" b="1" i="1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повертається без розгляду, ліквідаційна процедура не вводиться</a:t>
            </a:r>
            <a:r>
              <a:rPr lang="uk-UA" sz="1900" i="1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 (п</a:t>
            </a:r>
            <a:r>
              <a:rPr lang="uk-UA" sz="1900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.3.7. ст. 3, п. 4.2. ст. 4 Закону України від 23.06.2005р. №2711-IV «Про заходи, спрямовані на забезпечення сталого функціонування підприємств паливно-енергетичного комплексу</a:t>
            </a:r>
            <a:r>
              <a:rPr lang="uk-UA" sz="1900" dirty="0" smtClean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»);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smtClean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uk-UA" sz="1900" dirty="0" smtClean="0">
                <a:solidFill>
                  <a:srgbClr val="333333"/>
                </a:solidFill>
                <a:latin typeface="Times New Roman"/>
                <a:ea typeface="Times New Roman"/>
              </a:rPr>
              <a:t>суддя</a:t>
            </a:r>
            <a:r>
              <a:rPr lang="ru-RU" sz="1900" dirty="0" smtClean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uk-UA" sz="1900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господарського</a:t>
            </a:r>
            <a:r>
              <a:rPr lang="ru-RU" sz="1900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900" b="1" dirty="0">
                <a:solidFill>
                  <a:srgbClr val="333333"/>
                </a:solidFill>
                <a:latin typeface="Times New Roman"/>
                <a:ea typeface="Times New Roman"/>
              </a:rPr>
              <a:t>суду повертає </a:t>
            </a:r>
            <a:r>
              <a:rPr lang="ru-RU" sz="1900" b="1" dirty="0" err="1">
                <a:solidFill>
                  <a:srgbClr val="333333"/>
                </a:solidFill>
                <a:latin typeface="Times New Roman"/>
                <a:ea typeface="Times New Roman"/>
              </a:rPr>
              <a:t>заяву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 про </a:t>
            </a:r>
            <a:r>
              <a:rPr lang="ru-RU" sz="1900" dirty="0" err="1">
                <a:solidFill>
                  <a:srgbClr val="333333"/>
                </a:solidFill>
                <a:latin typeface="Times New Roman"/>
                <a:ea typeface="Times New Roman"/>
              </a:rPr>
              <a:t>порушення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>
                <a:solidFill>
                  <a:srgbClr val="333333"/>
                </a:solidFill>
                <a:latin typeface="Times New Roman"/>
                <a:ea typeface="Times New Roman"/>
              </a:rPr>
              <a:t>справи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 про </a:t>
            </a:r>
            <a:r>
              <a:rPr lang="ru-RU" sz="1900" dirty="0" err="1">
                <a:solidFill>
                  <a:srgbClr val="333333"/>
                </a:solidFill>
                <a:latin typeface="Times New Roman"/>
                <a:ea typeface="Times New Roman"/>
              </a:rPr>
              <a:t>банкрутство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, </a:t>
            </a:r>
            <a:r>
              <a:rPr lang="ru-RU" sz="1900" dirty="0" err="1">
                <a:solidFill>
                  <a:srgbClr val="333333"/>
                </a:solidFill>
                <a:latin typeface="Times New Roman"/>
                <a:ea typeface="Times New Roman"/>
              </a:rPr>
              <a:t>якщо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>
                <a:solidFill>
                  <a:srgbClr val="333333"/>
                </a:solidFill>
                <a:latin typeface="Times New Roman"/>
                <a:ea typeface="Times New Roman"/>
              </a:rPr>
              <a:t>підприємство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>
                <a:solidFill>
                  <a:srgbClr val="333333"/>
                </a:solidFill>
                <a:latin typeface="Times New Roman"/>
                <a:ea typeface="Times New Roman"/>
              </a:rPr>
              <a:t>паливно-енергетичного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 комплексу внесено до </a:t>
            </a:r>
            <a:r>
              <a:rPr lang="ru-RU" sz="1900" dirty="0" err="1">
                <a:solidFill>
                  <a:srgbClr val="333333"/>
                </a:solidFill>
                <a:latin typeface="Times New Roman"/>
                <a:ea typeface="Times New Roman"/>
              </a:rPr>
              <a:t>Реєстру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, про </a:t>
            </a:r>
            <a:r>
              <a:rPr lang="ru-RU" sz="1900" dirty="0" err="1">
                <a:solidFill>
                  <a:srgbClr val="333333"/>
                </a:solidFill>
                <a:latin typeface="Times New Roman"/>
                <a:ea typeface="Times New Roman"/>
              </a:rPr>
              <a:t>що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>
                <a:solidFill>
                  <a:srgbClr val="333333"/>
                </a:solidFill>
                <a:latin typeface="Times New Roman"/>
                <a:ea typeface="Times New Roman"/>
              </a:rPr>
              <a:t>виноситься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>
                <a:solidFill>
                  <a:srgbClr val="333333"/>
                </a:solidFill>
                <a:latin typeface="Times New Roman"/>
                <a:ea typeface="Times New Roman"/>
              </a:rPr>
              <a:t>відповідна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>
                <a:solidFill>
                  <a:srgbClr val="333333"/>
                </a:solidFill>
                <a:latin typeface="Times New Roman"/>
                <a:ea typeface="Times New Roman"/>
              </a:rPr>
              <a:t>ухвала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. Ухвала </a:t>
            </a:r>
            <a:r>
              <a:rPr lang="ru-RU" sz="1900" dirty="0" err="1">
                <a:solidFill>
                  <a:srgbClr val="333333"/>
                </a:solidFill>
                <a:latin typeface="Times New Roman"/>
                <a:ea typeface="Times New Roman"/>
              </a:rPr>
              <a:t>господарського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 суду </a:t>
            </a:r>
            <a:r>
              <a:rPr lang="ru-RU" sz="1900" b="1" dirty="0" err="1">
                <a:solidFill>
                  <a:srgbClr val="333333"/>
                </a:solidFill>
                <a:latin typeface="Times New Roman"/>
                <a:ea typeface="Times New Roman"/>
              </a:rPr>
              <a:t>щодо</a:t>
            </a:r>
            <a:r>
              <a:rPr lang="ru-RU" sz="1900" b="1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900" b="1" dirty="0" err="1">
                <a:solidFill>
                  <a:srgbClr val="333333"/>
                </a:solidFill>
                <a:latin typeface="Times New Roman"/>
                <a:ea typeface="Times New Roman"/>
              </a:rPr>
              <a:t>відмови</a:t>
            </a:r>
            <a:r>
              <a:rPr lang="ru-RU" sz="1900" b="1" dirty="0">
                <a:solidFill>
                  <a:srgbClr val="333333"/>
                </a:solidFill>
                <a:latin typeface="Times New Roman"/>
                <a:ea typeface="Times New Roman"/>
              </a:rPr>
              <a:t> у </a:t>
            </a:r>
            <a:r>
              <a:rPr lang="ru-RU" sz="1900" b="1" dirty="0" err="1">
                <a:solidFill>
                  <a:srgbClr val="333333"/>
                </a:solidFill>
                <a:latin typeface="Times New Roman"/>
                <a:ea typeface="Times New Roman"/>
              </a:rPr>
              <a:t>прийнятті</a:t>
            </a:r>
            <a:r>
              <a:rPr lang="ru-RU" sz="1900" b="1" dirty="0">
                <a:solidFill>
                  <a:srgbClr val="333333"/>
                </a:solidFill>
                <a:latin typeface="Times New Roman"/>
                <a:ea typeface="Times New Roman"/>
              </a:rPr>
              <a:t> заяви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 про </a:t>
            </a:r>
            <a:r>
              <a:rPr lang="ru-RU" sz="1900" dirty="0" err="1">
                <a:solidFill>
                  <a:srgbClr val="333333"/>
                </a:solidFill>
                <a:latin typeface="Times New Roman"/>
                <a:ea typeface="Times New Roman"/>
              </a:rPr>
              <a:t>порушення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>
                <a:solidFill>
                  <a:srgbClr val="333333"/>
                </a:solidFill>
                <a:latin typeface="Times New Roman"/>
                <a:ea typeface="Times New Roman"/>
              </a:rPr>
              <a:t>справи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 про </a:t>
            </a:r>
            <a:r>
              <a:rPr lang="ru-RU" sz="1900" dirty="0" err="1">
                <a:solidFill>
                  <a:srgbClr val="333333"/>
                </a:solidFill>
                <a:latin typeface="Times New Roman"/>
                <a:ea typeface="Times New Roman"/>
              </a:rPr>
              <a:t>банкрутство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>
                <a:solidFill>
                  <a:srgbClr val="333333"/>
                </a:solidFill>
                <a:latin typeface="Times New Roman"/>
                <a:ea typeface="Times New Roman"/>
              </a:rPr>
              <a:t>направляється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>
                <a:solidFill>
                  <a:srgbClr val="333333"/>
                </a:solidFill>
                <a:latin typeface="Times New Roman"/>
                <a:ea typeface="Times New Roman"/>
              </a:rPr>
              <a:t>заявнику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>
                <a:solidFill>
                  <a:srgbClr val="333333"/>
                </a:solidFill>
                <a:latin typeface="Times New Roman"/>
                <a:ea typeface="Times New Roman"/>
              </a:rPr>
              <a:t>протягом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>
                <a:solidFill>
                  <a:srgbClr val="333333"/>
                </a:solidFill>
                <a:latin typeface="Times New Roman"/>
                <a:ea typeface="Times New Roman"/>
              </a:rPr>
              <a:t>п’яти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>
                <a:solidFill>
                  <a:srgbClr val="333333"/>
                </a:solidFill>
                <a:latin typeface="Times New Roman"/>
                <a:ea typeface="Times New Roman"/>
              </a:rPr>
              <a:t>днів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 з дня </a:t>
            </a:r>
            <a:r>
              <a:rPr lang="ru-RU" sz="1900" dirty="0" err="1">
                <a:solidFill>
                  <a:srgbClr val="333333"/>
                </a:solidFill>
                <a:latin typeface="Times New Roman"/>
                <a:ea typeface="Times New Roman"/>
              </a:rPr>
              <a:t>винесення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err="1">
                <a:solidFill>
                  <a:srgbClr val="333333"/>
                </a:solidFill>
                <a:latin typeface="Times New Roman"/>
                <a:ea typeface="Times New Roman"/>
              </a:rPr>
              <a:t>ухвали</a:t>
            </a:r>
            <a:r>
              <a:rPr lang="ru-RU" sz="1900" dirty="0">
                <a:solidFill>
                  <a:srgbClr val="333333"/>
                </a:solidFill>
                <a:latin typeface="Times New Roman"/>
                <a:ea typeface="Times New Roman"/>
              </a:rPr>
              <a:t>.</a:t>
            </a:r>
            <a:endParaRPr lang="uk-UA" sz="1900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§"/>
            </a:pPr>
            <a:endParaRPr lang="uk-UA" sz="1800" dirty="0">
              <a:solidFill>
                <a:schemeClr val="tx1"/>
              </a:solidFill>
              <a:latin typeface="Cambria"/>
              <a:ea typeface="Cambria"/>
              <a:cs typeface="Times New Roman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b="1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Заборони встановлені спеціальними законами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356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200" dirty="0">
                <a:solidFill>
                  <a:prstClr val="black"/>
                </a:solidFill>
                <a:latin typeface="Times New Roman"/>
                <a:ea typeface="Cambria"/>
                <a:cs typeface="Times New Roman"/>
              </a:rPr>
              <a:t> щодо боржника-оптового постачальника електричної енергії справа про </a:t>
            </a:r>
            <a:r>
              <a:rPr lang="uk-UA" sz="2200" b="1" i="1" dirty="0">
                <a:solidFill>
                  <a:prstClr val="black"/>
                </a:solidFill>
                <a:latin typeface="Times New Roman"/>
                <a:ea typeface="Cambria"/>
                <a:cs typeface="Times New Roman"/>
              </a:rPr>
              <a:t>банкрутство не порушується, а порушена закривається</a:t>
            </a:r>
            <a:r>
              <a:rPr lang="uk-UA" sz="2200" i="1" dirty="0">
                <a:solidFill>
                  <a:prstClr val="black"/>
                </a:solidFill>
                <a:latin typeface="Times New Roman"/>
                <a:ea typeface="Cambria"/>
                <a:cs typeface="Times New Roman"/>
              </a:rPr>
              <a:t> </a:t>
            </a:r>
            <a:r>
              <a:rPr lang="uk-UA" sz="2200" dirty="0">
                <a:solidFill>
                  <a:prstClr val="black"/>
                </a:solidFill>
                <a:latin typeface="Times New Roman"/>
                <a:ea typeface="Cambria"/>
                <a:cs typeface="Times New Roman"/>
              </a:rPr>
              <a:t>(ст. 7, ст. 8 Закону України від 17.06.2020р. №719-IX «Про заходи, спрямовані на погашення заборгованості, що утворилася на оптовому ринку електричної енергії»).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5523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6" y="1275606"/>
            <a:ext cx="8280914" cy="3672408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0"/>
              </a:spcAft>
              <a:buFont typeface="Wingdings" pitchFamily="2" charset="2"/>
              <a:buChar char="§"/>
            </a:pPr>
            <a:r>
              <a:rPr lang="uk-UA" dirty="0" smtClean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справи </a:t>
            </a:r>
            <a:r>
              <a:rPr lang="uk-UA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про банкрутство державних підприємств та/або господарських товариств, 50% + акцій належать державі, </a:t>
            </a:r>
            <a:r>
              <a:rPr lang="uk-UA" i="1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не порушуються</a:t>
            </a:r>
            <a:r>
              <a:rPr lang="uk-UA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, а провадження у порушених справах </a:t>
            </a:r>
            <a:r>
              <a:rPr lang="uk-UA" b="1" i="1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підлягає закриттю</a:t>
            </a:r>
            <a:r>
              <a:rPr lang="uk-UA" i="1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(ч. 5 ст. 12 Закону України від 18.01.2018р. №2269-VIII</a:t>
            </a:r>
            <a:r>
              <a:rPr lang="uk-UA" i="1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) ;</a:t>
            </a:r>
            <a:endParaRPr lang="uk-UA" sz="1800" dirty="0">
              <a:solidFill>
                <a:schemeClr val="tx1"/>
              </a:solidFill>
              <a:latin typeface="Cambria"/>
              <a:ea typeface="Cambri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- </a:t>
            </a:r>
            <a:r>
              <a:rPr lang="uk-UA" dirty="0">
                <a:solidFill>
                  <a:schemeClr val="tx1"/>
                </a:solidFill>
                <a:latin typeface="Cambria"/>
                <a:ea typeface="Cambria"/>
                <a:cs typeface="Times New Roman"/>
              </a:rPr>
              <a:t>справи про банкрутство підприємств/господарських товариств, щодо яких прийнято рішення про завершення приватизації, </a:t>
            </a:r>
            <a:r>
              <a:rPr lang="uk-UA" b="1" i="1" dirty="0">
                <a:solidFill>
                  <a:schemeClr val="tx1"/>
                </a:solidFill>
                <a:latin typeface="Cambria"/>
                <a:ea typeface="Cambria"/>
                <a:cs typeface="Times New Roman"/>
              </a:rPr>
              <a:t>не можуть порушуватися</a:t>
            </a:r>
            <a:r>
              <a:rPr lang="uk-UA" dirty="0">
                <a:solidFill>
                  <a:schemeClr val="tx1"/>
                </a:solidFill>
                <a:latin typeface="Cambria"/>
                <a:ea typeface="Cambria"/>
                <a:cs typeface="Times New Roman"/>
              </a:rPr>
              <a:t> протягом одного року з дня завершення приватизації з підстав, що виникли до завершення приватизації (</a:t>
            </a:r>
            <a:r>
              <a:rPr lang="uk-UA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 ч. 5 ст. 12 Закону України від 18.01.2018р. №2269-VIII «Про приватизацію державного та комунального майна»</a:t>
            </a:r>
            <a:r>
              <a:rPr lang="uk-UA" i="1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) ;</a:t>
            </a:r>
            <a:endParaRPr lang="uk-UA" sz="1800" dirty="0">
              <a:solidFill>
                <a:schemeClr val="tx1"/>
              </a:solidFill>
              <a:latin typeface="Cambria"/>
              <a:ea typeface="Cambria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uk-UA" sz="2400" b="1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Заборони пов’язані з </a:t>
            </a:r>
            <a:r>
              <a:rPr lang="uk-UA" sz="2400" b="1" dirty="0" smtClean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приватизацією</a:t>
            </a:r>
            <a:r>
              <a:rPr lang="uk-UA" sz="2400" dirty="0">
                <a:solidFill>
                  <a:srgbClr val="073E87"/>
                </a:solidFill>
                <a:latin typeface="Cambria"/>
                <a:ea typeface="Cambria"/>
                <a:cs typeface="Times New Roman"/>
              </a:rPr>
              <a:t/>
            </a:r>
            <a:br>
              <a:rPr lang="uk-UA" sz="2400" dirty="0">
                <a:solidFill>
                  <a:srgbClr val="073E87"/>
                </a:solidFill>
                <a:latin typeface="Cambria"/>
                <a:ea typeface="Cambria"/>
                <a:cs typeface="Times New Roman"/>
              </a:rPr>
            </a:b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902406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Clr>
                <a:srgbClr val="31B6FD"/>
              </a:buClr>
              <a:buFont typeface="Wingdings" pitchFamily="2" charset="2"/>
              <a:buChar char="§"/>
            </a:pPr>
            <a:r>
              <a:rPr lang="uk-UA" sz="2200" b="1" i="1" dirty="0">
                <a:solidFill>
                  <a:prstClr val="black"/>
                </a:solidFill>
                <a:latin typeface="Times New Roman"/>
                <a:ea typeface="Cambria"/>
                <a:cs typeface="Times New Roman"/>
              </a:rPr>
              <a:t>мораторій на порушення справ</a:t>
            </a:r>
            <a:r>
              <a:rPr lang="uk-UA" sz="2200" dirty="0">
                <a:solidFill>
                  <a:prstClr val="black"/>
                </a:solidFill>
                <a:latin typeface="Times New Roman"/>
                <a:ea typeface="Cambria"/>
                <a:cs typeface="Times New Roman"/>
              </a:rPr>
              <a:t> з моменту прийняття рішення про приватизацію підприємства до моменту завершення приватизації  та протягом 3-х років з моменту завершення приватизації вугледобувних підприємств (ст. 13 Закону України від 12.04.2012р. №4650-VI «Про особливості приватизації вугледобувних підприємств»). </a:t>
            </a:r>
            <a:endParaRPr lang="uk-UA" sz="1700" dirty="0">
              <a:solidFill>
                <a:prstClr val="black"/>
              </a:solidFill>
              <a:latin typeface="Cambria"/>
              <a:ea typeface="Cambria"/>
              <a:cs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2852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60" y="1347614"/>
            <a:ext cx="8280912" cy="3384376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0"/>
              </a:spcAft>
              <a:buFont typeface="Wingdings" pitchFamily="2" charset="2"/>
              <a:buChar char="§"/>
            </a:pPr>
            <a:r>
              <a:rPr lang="uk-UA" dirty="0" smtClean="0">
                <a:solidFill>
                  <a:schemeClr val="tx1"/>
                </a:solidFill>
                <a:latin typeface="Times New Roman"/>
                <a:ea typeface="MS Mincho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/>
                <a:ea typeface="MS Mincho"/>
              </a:rPr>
              <a:t>не застосовуються судова процедура санації та судова процедура ліквідації протягом трьох років з дня набрання чинності цим Законом (п. 2 Прикінцевих та перехідних положень Закону України «Про визнання таким, що втратив чинність, Закону України «Про перелік об’єктів прав державної власності, що не підлягають приватизації» від 02.10.2019р. №145-IX   (набрав чинність  20.10.2019р.);</a:t>
            </a:r>
            <a:endParaRPr lang="uk-UA" sz="1400" dirty="0">
              <a:solidFill>
                <a:schemeClr val="tx1"/>
              </a:solidFill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§"/>
            </a:pPr>
            <a:r>
              <a:rPr lang="uk-UA" dirty="0" smtClean="0">
                <a:solidFill>
                  <a:schemeClr val="tx1"/>
                </a:solidFill>
                <a:latin typeface="Times New Roman"/>
                <a:ea typeface="MS Mincho"/>
              </a:rPr>
              <a:t>  </a:t>
            </a:r>
            <a:r>
              <a:rPr lang="uk-UA" dirty="0">
                <a:solidFill>
                  <a:schemeClr val="tx1"/>
                </a:solidFill>
                <a:latin typeface="Times New Roman"/>
                <a:ea typeface="MS Mincho"/>
              </a:rPr>
              <a:t>процедури санації чи ліквідації застосовуються лише після виключення підприємств  з переліку об’єктів, що не підлягають приватизації (ч. 3 ст. 214 Господарського кодексу України).</a:t>
            </a:r>
            <a:endParaRPr lang="uk-UA" sz="1400" dirty="0">
              <a:solidFill>
                <a:schemeClr val="tx1"/>
              </a:solidFill>
              <a:latin typeface="Times New Roman"/>
              <a:ea typeface="MS Mincho"/>
            </a:endParaRPr>
          </a:p>
          <a:p>
            <a:pPr>
              <a:buFont typeface="Wingdings" pitchFamily="2" charset="2"/>
              <a:buChar char="§"/>
            </a:pP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>
                <a:solidFill>
                  <a:schemeClr val="tx1"/>
                </a:solidFill>
                <a:latin typeface="Times New Roman"/>
                <a:ea typeface="MS Mincho"/>
              </a:rPr>
              <a:t>Заборона на застосування судових процедур санації та ліквідації до державних підприємств:</a:t>
            </a:r>
            <a:r>
              <a:rPr lang="uk-UA" sz="2400" dirty="0">
                <a:solidFill>
                  <a:schemeClr val="tx1"/>
                </a:solidFill>
                <a:latin typeface="Times New Roman"/>
                <a:ea typeface="MS Mincho"/>
              </a:rPr>
              <a:t/>
            </a:r>
            <a:br>
              <a:rPr lang="uk-UA" sz="2400" dirty="0">
                <a:solidFill>
                  <a:schemeClr val="tx1"/>
                </a:solidFill>
                <a:latin typeface="Times New Roman"/>
                <a:ea typeface="MS Mincho"/>
              </a:rPr>
            </a:br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20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07654"/>
            <a:ext cx="8424936" cy="280831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uk-UA" sz="2000" dirty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повноваження Кабінету Міністрів України </a:t>
            </a:r>
            <a:r>
              <a:rPr lang="uk-UA" sz="2000" dirty="0" smtClean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щодо:</a:t>
            </a:r>
          </a:p>
          <a:p>
            <a:pPr algn="just">
              <a:buFont typeface="Wingdings" pitchFamily="2" charset="2"/>
              <a:buChar char="§"/>
            </a:pPr>
            <a:r>
              <a:rPr lang="uk-UA" sz="2000" dirty="0" smtClean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вжиття заходів для запобігання банкрутству цих підприємств, </a:t>
            </a:r>
            <a:endParaRPr lang="uk-UA" sz="2000" dirty="0" smtClean="0">
              <a:solidFill>
                <a:srgbClr val="000000"/>
              </a:solidFill>
              <a:latin typeface="Times New Roman"/>
              <a:ea typeface="Cambria"/>
              <a:cs typeface="Times New Roman"/>
            </a:endParaRPr>
          </a:p>
          <a:p>
            <a:pPr algn="just">
              <a:buFont typeface="Wingdings" pitchFamily="2" charset="2"/>
              <a:buChar char="§"/>
            </a:pPr>
            <a:r>
              <a:rPr lang="uk-UA" sz="2000" dirty="0" smtClean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визначення </a:t>
            </a:r>
            <a:r>
              <a:rPr lang="uk-UA" sz="2000" dirty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оптимальних шляхів відновлення їх </a:t>
            </a:r>
            <a:r>
              <a:rPr lang="uk-UA" sz="2000" dirty="0" smtClean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платоспроможності; </a:t>
            </a:r>
          </a:p>
          <a:p>
            <a:pPr algn="just">
              <a:buFont typeface="Wingdings" pitchFamily="2" charset="2"/>
              <a:buChar char="§"/>
            </a:pPr>
            <a:r>
              <a:rPr lang="uk-UA" sz="2000" dirty="0" smtClean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координації дій відповідних органів виконавчої влади;</a:t>
            </a:r>
            <a:endParaRPr lang="uk-UA" sz="2000" dirty="0">
              <a:latin typeface="Cambria"/>
              <a:ea typeface="Cambria"/>
              <a:cs typeface="Times New Roman"/>
            </a:endParaRPr>
          </a:p>
          <a:p>
            <a:endParaRPr lang="uk-UA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0000"/>
                </a:solidFill>
                <a:latin typeface="Times New Roman"/>
                <a:ea typeface="Cambria"/>
              </a:rPr>
              <a:t>Особливості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mbria"/>
              </a:rPr>
              <a:t>банкрутства 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Cambria"/>
              </a:rPr>
              <a:t>державних підприємств за ст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Cambria"/>
              </a:rPr>
              <a:t>. 96 Кодексу 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Cambria"/>
              </a:rPr>
              <a:t>України з процедур банкрутства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555164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31590"/>
            <a:ext cx="7884865" cy="3672408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  <a:buFont typeface="Wingdings" pitchFamily="2" charset="2"/>
              <a:buChar char="§"/>
            </a:pPr>
            <a:r>
              <a:rPr lang="uk-UA" sz="2000" dirty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повноваження органів виконавчої влади про прийняття рішення щодо:   </a:t>
            </a:r>
            <a:endParaRPr lang="uk-UA" sz="2000" dirty="0">
              <a:latin typeface="Cambria"/>
              <a:ea typeface="Cambria"/>
              <a:cs typeface="Times New Roman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§"/>
            </a:pPr>
            <a:r>
              <a:rPr lang="uk-UA" sz="2000" dirty="0">
                <a:latin typeface="Cambria"/>
                <a:ea typeface="Cambria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Cambria"/>
                <a:cs typeface="Times New Roman"/>
              </a:rPr>
              <a:t>    доцільності надання державної підтримки неплатоспроможним підприємствам;</a:t>
            </a:r>
            <a:endParaRPr lang="uk-UA" sz="2000" dirty="0">
              <a:latin typeface="Cambria"/>
              <a:ea typeface="Cambria"/>
              <a:cs typeface="Times New Roman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§"/>
            </a:pPr>
            <a:r>
              <a:rPr lang="uk-UA" sz="2000" dirty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     розроблення заходів, спрямованих на забезпечення захисту інтересів держави і вибір оптимальних шляхів реструктуризації та погашення боргових зобов’язань;</a:t>
            </a:r>
            <a:endParaRPr lang="uk-UA" sz="2000" dirty="0">
              <a:latin typeface="Cambria"/>
              <a:ea typeface="Cambri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     проведення аналізу фінансового стану боржника, його санації та погодження плану санації</a:t>
            </a:r>
            <a:r>
              <a:rPr lang="uk-UA" sz="2000" dirty="0" smtClean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;</a:t>
            </a:r>
            <a:r>
              <a:rPr lang="uk-UA" sz="2000" i="1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що здійснюється  на підставі Порядку </a:t>
            </a:r>
            <a:r>
              <a:rPr lang="uk-UA" sz="2000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погодження планів санації </a:t>
            </a:r>
            <a:r>
              <a:rPr lang="uk-UA" sz="2000" i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затвердженим </a:t>
            </a:r>
            <a:r>
              <a:rPr lang="uk-UA" sz="2000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Наказом Фонду державного майна України 04.03.2020р. №403</a:t>
            </a:r>
            <a:r>
              <a:rPr lang="uk-UA" sz="2000" i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 </a:t>
            </a:r>
            <a:endParaRPr lang="uk-UA" sz="2000" dirty="0">
              <a:latin typeface="Cambria"/>
              <a:ea typeface="Cambria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-164554"/>
            <a:ext cx="8229600" cy="939546"/>
          </a:xfr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0172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987574"/>
            <a:ext cx="8272429" cy="4032448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  <a:buFont typeface="Wingdings" pitchFamily="2" charset="2"/>
              <a:buChar char="§"/>
            </a:pPr>
            <a:endParaRPr lang="uk-UA" dirty="0" smtClean="0">
              <a:solidFill>
                <a:srgbClr val="000000"/>
              </a:solidFill>
              <a:latin typeface="Times New Roman"/>
              <a:ea typeface="Cambria"/>
              <a:cs typeface="Times New Roman"/>
            </a:endParaRPr>
          </a:p>
          <a:p>
            <a:pPr lvl="0" algn="just">
              <a:buClr>
                <a:srgbClr val="31B6FD"/>
              </a:buClr>
              <a:buFont typeface="Wingdings" pitchFamily="2" charset="2"/>
              <a:buChar char="§"/>
            </a:pPr>
            <a:r>
              <a:rPr lang="uk-UA" sz="2000" dirty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 </a:t>
            </a:r>
            <a:r>
              <a:rPr lang="uk-UA" sz="1800" dirty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доцільності виключення відповідних суб’єктів господарювання з переліку підприємств, що є об’єктами права державної власності, які не підлягають приватизації, та застосування до них процедури санації чи ліквідації</a:t>
            </a:r>
            <a:r>
              <a:rPr lang="uk-UA" sz="1800" dirty="0" smtClean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;</a:t>
            </a:r>
          </a:p>
          <a:p>
            <a:pPr marL="0" lvl="0" indent="0" algn="just">
              <a:buClr>
                <a:srgbClr val="31B6FD"/>
              </a:buClr>
              <a:buNone/>
            </a:pPr>
            <a:endParaRPr lang="uk-UA" sz="1800" dirty="0">
              <a:solidFill>
                <a:srgbClr val="073E87"/>
              </a:solidFill>
              <a:latin typeface="Cambria"/>
              <a:ea typeface="Cambria"/>
              <a:cs typeface="Times New Roman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 </a:t>
            </a:r>
            <a:r>
              <a:rPr lang="uk-UA" sz="1800" dirty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обов’язок вказаних підприємств подати на розгляд кредиторів план санації, погоджений з органом (суб’єктом), уповноваженим управляти державним майном</a:t>
            </a:r>
            <a:r>
              <a:rPr lang="uk-UA" sz="1800" dirty="0" smtClean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;</a:t>
            </a:r>
          </a:p>
          <a:p>
            <a:pPr marL="0" indent="0" algn="just">
              <a:spcAft>
                <a:spcPts val="0"/>
              </a:spcAft>
              <a:buNone/>
            </a:pPr>
            <a:endParaRPr lang="uk-UA" sz="1800" dirty="0">
              <a:latin typeface="Cambria"/>
              <a:ea typeface="Cambria"/>
              <a:cs typeface="Times New Roman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§"/>
            </a:pPr>
            <a:r>
              <a:rPr lang="uk-UA" sz="1800" dirty="0" smtClean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 </a:t>
            </a:r>
            <a:r>
              <a:rPr lang="uk-UA" sz="1800" dirty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можливість застосування поруки з метою запобігання банкрутству державних підприємств;</a:t>
            </a:r>
            <a:endParaRPr lang="uk-UA" sz="1800" dirty="0">
              <a:latin typeface="Cambria"/>
              <a:ea typeface="Cambria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3745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347614"/>
            <a:ext cx="8208912" cy="3672408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  <a:buFont typeface="Wingdings" pitchFamily="2" charset="2"/>
              <a:buChar char="§"/>
            </a:pP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продовження 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повноважень органу, уповноваженого управляти майном боржника, щодо управління відповідним об’єктом державної власності у випадку відкриття провадження у справі про банкрутство за заявою боржника;</a:t>
            </a:r>
            <a:endParaRPr lang="uk-UA" sz="2200" dirty="0">
              <a:latin typeface="Cambria"/>
              <a:ea typeface="Cambria"/>
              <a:cs typeface="Times New Roman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§"/>
            </a:pPr>
            <a:r>
              <a:rPr lang="uk-UA" sz="2200" dirty="0" smtClean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залучення </a:t>
            </a:r>
            <a:r>
              <a:rPr lang="uk-UA" sz="2200" dirty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судом  до участі у справі про банкрутство представників органу, уповноваженого управляти державним майном, з повідомленням про відкриття провадження у справі про банкрутство державних підприємств та їх право участі у зборах кредиторів та роботі комітету кредиторів  з правом дорадчого голосу;</a:t>
            </a:r>
            <a:endParaRPr lang="uk-UA" sz="2200" dirty="0">
              <a:latin typeface="Cambria"/>
              <a:ea typeface="Cambria"/>
              <a:cs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8233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275607"/>
            <a:ext cx="8280920" cy="3744416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  <a:buFont typeface="Wingdings" pitchFamily="2" charset="2"/>
              <a:buChar char="§"/>
            </a:pPr>
            <a:r>
              <a:rPr lang="uk-UA" dirty="0" smtClean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відчуження  під час процедури санації цих підприємств нерухомого майна  лише у випадках, передбачених планом санації;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§"/>
            </a:pPr>
            <a:endParaRPr lang="uk-UA" sz="1800" dirty="0">
              <a:latin typeface="Cambria"/>
              <a:ea typeface="Cambria"/>
              <a:cs typeface="Times New Roman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§"/>
            </a:pPr>
            <a:r>
              <a:rPr lang="uk-UA" dirty="0" smtClean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визначення 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Cambria"/>
                <a:cs typeface="Times New Roman"/>
              </a:rPr>
              <a:t>початкової ціни майна, майнових прав цих підприємств відповідно до Закону України "Про оцінку майна, майнових прав та професійну оціночну діяльність в Україні".</a:t>
            </a:r>
            <a:endParaRPr lang="uk-UA" sz="1800" dirty="0">
              <a:latin typeface="Cambria"/>
              <a:ea typeface="Cambria"/>
              <a:cs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69471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563638"/>
            <a:ext cx="7596833" cy="303098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uk-UA" dirty="0">
                <a:solidFill>
                  <a:srgbClr val="000000"/>
                </a:solidFill>
                <a:latin typeface="Times New Roman"/>
                <a:ea typeface="Cambria"/>
              </a:rPr>
              <a:t>заборона відкриття провадження у справі про </a:t>
            </a:r>
            <a:r>
              <a:rPr lang="uk-UA" dirty="0" smtClean="0">
                <a:solidFill>
                  <a:srgbClr val="000000"/>
                </a:solidFill>
                <a:latin typeface="Times New Roman"/>
                <a:ea typeface="Cambria"/>
              </a:rPr>
              <a:t>банкрутство державних підприємств</a:t>
            </a:r>
          </a:p>
          <a:p>
            <a:pPr>
              <a:buFont typeface="Wingdings" pitchFamily="2" charset="2"/>
              <a:buChar char="§"/>
            </a:pPr>
            <a:endParaRPr lang="uk-UA" dirty="0" smtClean="0">
              <a:solidFill>
                <a:srgbClr val="000000"/>
              </a:solidFill>
              <a:latin typeface="Times New Roman"/>
              <a:ea typeface="Cambria"/>
            </a:endParaRPr>
          </a:p>
          <a:p>
            <a:pPr>
              <a:buFont typeface="Wingdings" pitchFamily="2" charset="2"/>
              <a:buChar char="§"/>
            </a:pPr>
            <a:r>
              <a:rPr lang="uk-UA" dirty="0" smtClean="0">
                <a:solidFill>
                  <a:srgbClr val="000000"/>
                </a:solidFill>
                <a:latin typeface="Times New Roman"/>
                <a:ea typeface="Cambria"/>
              </a:rPr>
              <a:t>заборона   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Cambria"/>
              </a:rPr>
              <a:t>застосування процедур санації та ліквідації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</a:rPr>
              <a:t>Мораторії у справах про банкрутство державних підприємств</a:t>
            </a:r>
            <a:endParaRPr lang="uk-UA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1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039044"/>
            <a:ext cx="8496944" cy="4104456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  <a:buFont typeface="Wingdings" pitchFamily="2" charset="2"/>
              <a:buChar char="§"/>
            </a:pPr>
            <a:r>
              <a:rPr lang="uk-UA" sz="1600" dirty="0" smtClean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sz="1600" dirty="0">
                <a:solidFill>
                  <a:srgbClr val="000000"/>
                </a:solidFill>
                <a:latin typeface="Times New Roman"/>
                <a:ea typeface="MS Mincho"/>
              </a:rPr>
              <a:t>щодо Державного акціонерного товариства «</a:t>
            </a:r>
            <a:r>
              <a:rPr lang="uk-UA" sz="1600" dirty="0" err="1">
                <a:solidFill>
                  <a:srgbClr val="000000"/>
                </a:solidFill>
                <a:latin typeface="Times New Roman"/>
                <a:ea typeface="MS Mincho"/>
              </a:rPr>
              <a:t>Чорноморнафтогаз</a:t>
            </a:r>
            <a:r>
              <a:rPr lang="uk-UA" sz="1600" dirty="0">
                <a:solidFill>
                  <a:srgbClr val="000000"/>
                </a:solidFill>
                <a:latin typeface="Times New Roman"/>
                <a:ea typeface="MS Mincho"/>
              </a:rPr>
              <a:t>» (п. 1¹  Прикінцевих та перехідних положень Кодексу України з процедур банкрутства) визначено, що  справи про його банкрутство  до </a:t>
            </a:r>
            <a:r>
              <a:rPr lang="uk-UA" sz="1600" dirty="0" smtClean="0">
                <a:solidFill>
                  <a:srgbClr val="000000"/>
                </a:solidFill>
                <a:latin typeface="Times New Roman"/>
                <a:ea typeface="MS Mincho"/>
              </a:rPr>
              <a:t>31.12.2022 р. </a:t>
            </a:r>
            <a:r>
              <a:rPr lang="uk-UA" sz="1600" b="1" dirty="0">
                <a:solidFill>
                  <a:srgbClr val="000000"/>
                </a:solidFill>
                <a:latin typeface="Times New Roman"/>
                <a:ea typeface="MS Mincho"/>
              </a:rPr>
              <a:t>не порушуються, а порушені провадження  підлягають припиненню, </a:t>
            </a:r>
            <a:r>
              <a:rPr lang="uk-UA" sz="1600" dirty="0">
                <a:solidFill>
                  <a:srgbClr val="000000"/>
                </a:solidFill>
                <a:latin typeface="Times New Roman"/>
                <a:ea typeface="MS Mincho"/>
              </a:rPr>
              <a:t>крім випадків, якщо ліквідація відбувається за рішенням власника згідно із Законом </a:t>
            </a:r>
            <a:r>
              <a:rPr lang="uk-UA" sz="1600" u="sng" dirty="0">
                <a:solidFill>
                  <a:srgbClr val="000000"/>
                </a:solidFill>
                <a:latin typeface="Times New Roman"/>
                <a:ea typeface="MS Mincho"/>
                <a:hlinkClick r:id="rId2"/>
              </a:rPr>
              <a:t>№ 399-IX від 19.12.2019</a:t>
            </a:r>
            <a:r>
              <a:rPr lang="uk-UA" sz="1600" dirty="0" smtClean="0">
                <a:solidFill>
                  <a:srgbClr val="000000"/>
                </a:solidFill>
                <a:latin typeface="Times New Roman"/>
                <a:ea typeface="MS Mincho"/>
              </a:rPr>
              <a:t>:</a:t>
            </a:r>
            <a:endParaRPr lang="uk-UA" sz="1600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§"/>
            </a:pPr>
            <a:r>
              <a:rPr lang="uk-UA" sz="1600" dirty="0" smtClean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sz="1600" dirty="0">
                <a:solidFill>
                  <a:srgbClr val="000000"/>
                </a:solidFill>
                <a:latin typeface="Times New Roman"/>
                <a:ea typeface="MS Mincho"/>
              </a:rPr>
              <a:t>щодо теплопостачальних та </a:t>
            </a:r>
            <a:r>
              <a:rPr lang="uk-UA" sz="1600" dirty="0" err="1">
                <a:solidFill>
                  <a:srgbClr val="000000"/>
                </a:solidFill>
                <a:latin typeface="Times New Roman"/>
                <a:ea typeface="MS Mincho"/>
              </a:rPr>
              <a:t>теплогенеруючих</a:t>
            </a:r>
            <a:r>
              <a:rPr lang="uk-UA" sz="1600" dirty="0">
                <a:solidFill>
                  <a:srgbClr val="000000"/>
                </a:solidFill>
                <a:latin typeface="Times New Roman"/>
                <a:ea typeface="MS Mincho"/>
              </a:rPr>
              <a:t> організацій та підприємств  централізованого водопостачання і водовідведення (Прикінцеві та перехідні положення Кодексу України з процедур банкрутства, які доповнені п. 4¹ згідно із Законом України «Про внесення змін до Кодексу України з процедур банкрутства» № 686-1Х від 5.06.2020р.) на час дії </a:t>
            </a:r>
            <a:r>
              <a:rPr lang="uk-UA" sz="1600" u="sng" dirty="0">
                <a:solidFill>
                  <a:srgbClr val="000000"/>
                </a:solidFill>
                <a:latin typeface="Times New Roman"/>
                <a:ea typeface="MS Mincho"/>
                <a:hlinkClick r:id="rId3"/>
              </a:rPr>
              <a:t>Закону України</a:t>
            </a:r>
            <a:r>
              <a:rPr lang="uk-UA" sz="1600" dirty="0">
                <a:solidFill>
                  <a:srgbClr val="000000"/>
                </a:solidFill>
                <a:latin typeface="Times New Roman"/>
                <a:ea typeface="MS Mincho"/>
              </a:rPr>
              <a:t> "Про заходи, спрямовані на врегулювання заборгованості теплопостачальних та </a:t>
            </a:r>
            <a:r>
              <a:rPr lang="uk-UA" sz="1600" dirty="0" err="1">
                <a:solidFill>
                  <a:srgbClr val="000000"/>
                </a:solidFill>
                <a:latin typeface="Times New Roman"/>
                <a:ea typeface="MS Mincho"/>
              </a:rPr>
              <a:t>теплогенеруючих</a:t>
            </a:r>
            <a:r>
              <a:rPr lang="uk-UA" sz="1600" dirty="0">
                <a:solidFill>
                  <a:srgbClr val="000000"/>
                </a:solidFill>
                <a:latin typeface="Times New Roman"/>
                <a:ea typeface="MS Mincho"/>
              </a:rPr>
              <a:t> організацій та підприємств централізованого водопостачання і водовідведення за спожиті енергоносії" господарський суд </a:t>
            </a:r>
            <a:r>
              <a:rPr lang="uk-UA" sz="1600" b="1" dirty="0">
                <a:solidFill>
                  <a:srgbClr val="000000"/>
                </a:solidFill>
                <a:latin typeface="Times New Roman"/>
                <a:ea typeface="MS Mincho"/>
              </a:rPr>
              <a:t>відмовляє</a:t>
            </a:r>
            <a:r>
              <a:rPr lang="uk-UA" sz="1600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sz="1600" b="1" dirty="0">
                <a:solidFill>
                  <a:srgbClr val="000000"/>
                </a:solidFill>
                <a:latin typeface="Times New Roman"/>
                <a:ea typeface="MS Mincho"/>
              </a:rPr>
              <a:t>у відкритті провадження у справі про</a:t>
            </a:r>
            <a:r>
              <a:rPr lang="uk-UA" sz="1600" dirty="0">
                <a:solidFill>
                  <a:srgbClr val="000000"/>
                </a:solidFill>
                <a:latin typeface="Times New Roman"/>
                <a:ea typeface="MS Mincho"/>
              </a:rPr>
              <a:t> банкрутство, якщо боржника включено до реєстру підприємств, що беруть участь у процедурі врегулювання заборгованості відповідно до вищезазначеного Закону.</a:t>
            </a:r>
            <a:endParaRPr lang="uk-UA" sz="1600" dirty="0">
              <a:latin typeface="Times New Roman"/>
              <a:ea typeface="MS Mincho"/>
            </a:endParaRPr>
          </a:p>
          <a:p>
            <a:pPr>
              <a:buFont typeface="Wingdings" pitchFamily="2" charset="2"/>
              <a:buChar char="§"/>
            </a:pPr>
            <a:endParaRPr lang="uk-UA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uk-UA" sz="2000" b="1" dirty="0">
                <a:solidFill>
                  <a:srgbClr val="000000"/>
                </a:solidFill>
                <a:latin typeface="Times New Roman"/>
                <a:ea typeface="MS Mincho"/>
                <a:cs typeface="+mn-cs"/>
              </a:rPr>
              <a:t>Заборони встановлені Кодексом України з процедур банкрутства: </a:t>
            </a:r>
            <a:r>
              <a:rPr lang="uk-UA" sz="2000" dirty="0">
                <a:solidFill>
                  <a:srgbClr val="073E87"/>
                </a:solidFill>
                <a:latin typeface="Times New Roman"/>
                <a:ea typeface="MS Mincho"/>
                <a:cs typeface="+mn-cs"/>
              </a:rPr>
              <a:t/>
            </a:r>
            <a:br>
              <a:rPr lang="uk-UA" sz="2000" dirty="0">
                <a:solidFill>
                  <a:srgbClr val="073E87"/>
                </a:solidFill>
                <a:latin typeface="Times New Roman"/>
                <a:ea typeface="MS Mincho"/>
                <a:cs typeface="+mn-cs"/>
              </a:rPr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891421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52" y="1275606"/>
            <a:ext cx="8064888" cy="3312368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  <a:buFont typeface="Wingdings" pitchFamily="2" charset="2"/>
              <a:buChar char="§"/>
            </a:pPr>
            <a:r>
              <a:rPr lang="uk-UA" sz="2000" dirty="0" smtClean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  </a:t>
            </a:r>
            <a:r>
              <a:rPr lang="uk-UA" sz="2000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щодо державних вугледобувних підприємств справи про банкрутство до 01.01.2022р. </a:t>
            </a:r>
            <a:r>
              <a:rPr lang="uk-UA" sz="2000" b="1" i="1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не порушуються, а провадження підлягають припиненню</a:t>
            </a:r>
            <a:r>
              <a:rPr lang="uk-UA" sz="2000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 (ч. 2 ст. 1 Закону України від 13.04.2017р. №2021-VIII «Про відновлення платоспроможності державних вугледобувних підприємств»);</a:t>
            </a:r>
            <a:endParaRPr lang="uk-UA" sz="2000" dirty="0">
              <a:solidFill>
                <a:schemeClr val="tx1"/>
              </a:solidFill>
              <a:latin typeface="Cambria"/>
              <a:ea typeface="Cambria"/>
              <a:cs typeface="Times New Roman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§"/>
            </a:pPr>
            <a:r>
              <a:rPr lang="uk-UA" sz="2000" dirty="0" smtClean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   </a:t>
            </a:r>
            <a:r>
              <a:rPr lang="uk-UA" sz="2000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щодо державних підприємств трубопровідного транспорту, НАК «Нафтогаз України та     інших… </a:t>
            </a:r>
            <a:r>
              <a:rPr lang="uk-UA" sz="2000" b="1" i="1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не може бути порушено справу</a:t>
            </a:r>
            <a:r>
              <a:rPr lang="uk-UA" sz="2000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 про банкрутство (ч. 10 ст. 7 Закону України від 15.05.1996р.  №192/96-ВР «Про трубопровідний транспорт»);</a:t>
            </a:r>
            <a:endParaRPr lang="uk-UA" sz="2000" dirty="0">
              <a:solidFill>
                <a:schemeClr val="tx1"/>
              </a:solidFill>
              <a:latin typeface="Cambria"/>
              <a:ea typeface="Cambria"/>
              <a:cs typeface="Times New Roman"/>
            </a:endParaRPr>
          </a:p>
          <a:p>
            <a:endParaRPr lang="uk-UA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>
                <a:solidFill>
                  <a:schemeClr val="tx1"/>
                </a:solidFill>
                <a:latin typeface="Times New Roman"/>
                <a:ea typeface="Cambria"/>
                <a:cs typeface="Times New Roman"/>
              </a:rPr>
              <a:t>Заборони встановлені спеціальними законами</a:t>
            </a:r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468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529</TotalTime>
  <Words>863</Words>
  <Application>Microsoft Office PowerPoint</Application>
  <PresentationFormat>Экран (16:9)</PresentationFormat>
  <Paragraphs>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 Деякі проблеми розгляду справ про банкрутство державних підприємств. </vt:lpstr>
      <vt:lpstr>Особливості банкрутства державних підприємств за ст. 96 Кодексу України з процедур банкрутства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Мораторії у справах про банкрутство державних підприємств</vt:lpstr>
      <vt:lpstr>Заборони встановлені Кодексом України з процедур банкрутства:  </vt:lpstr>
      <vt:lpstr>Заборони встановлені спеціальними законами</vt:lpstr>
      <vt:lpstr>Заборони встановлені спеціальними законами</vt:lpstr>
      <vt:lpstr>Презентация PowerPoint</vt:lpstr>
      <vt:lpstr>Заборони пов’язані з приватизацією </vt:lpstr>
      <vt:lpstr>Презентация PowerPoint</vt:lpstr>
      <vt:lpstr>Заборона на застосування судових процедур санації та ліквідації до державних підприємств: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Деякі проблеми розгляду справ про банкрутство державних підприємств. </dc:title>
  <dc:creator>Aic-68</dc:creator>
  <cp:lastModifiedBy>Aic-68</cp:lastModifiedBy>
  <cp:revision>11</cp:revision>
  <cp:lastPrinted>2020-11-05T16:37:32Z</cp:lastPrinted>
  <dcterms:created xsi:type="dcterms:W3CDTF">2020-11-04T09:24:36Z</dcterms:created>
  <dcterms:modified xsi:type="dcterms:W3CDTF">2020-11-06T07:44:30Z</dcterms:modified>
</cp:coreProperties>
</file>